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6" r:id="rId5"/>
    <p:sldId id="261" r:id="rId6"/>
    <p:sldId id="268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2B1D5-E62B-018A-8CD2-3DD6AE79B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9EF23C-510F-786B-EA52-E43A8D3FC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3FF6-497C-96E5-F328-1A6A904CE5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827DF-485D-3766-0981-B24621025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98C1C-1867-9EB4-E173-0D632DAF6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C912C-B4C1-ABC0-3F5B-88CEC2810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0B608-8709-8423-21B6-3190AEC82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EE8B4-0B7E-4018-52B8-79BE35F759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001E6-ECC8-99BF-1F04-D539EDD1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A34B4-E7C6-7703-6C40-5CD5CEDAE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440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3E3C62-F4B9-0886-3FDD-F94F37DAC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D737EC-760F-CD2F-B7E8-03ED2C332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46B0B7-69BE-A4EC-B071-57FD39973D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7E67A-447E-23BF-A298-2C906630A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EA88F-2445-7B0A-AC8E-820389A4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485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A5023-5BFA-1C99-0D33-D29BB42D6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ADF42-EE42-2360-6546-A9BA6C9E1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0F062-26BA-E454-8458-88F43640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98CCE4-E464-B10D-B3B1-0626A717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B4994-20B2-FC40-7115-AE6290C6A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22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020D0-AF43-77BF-B1F8-E4A932E40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F5D04D-7F2C-953C-FEBA-4867879059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CF585A-2560-7635-0F5C-505FD8B2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E4A2BC-A974-B009-9E8E-57394FB93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323A6E-7866-090E-2620-C7A954B0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294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26DA-F055-2003-1025-C0F906AA0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C390F-62B8-3405-F740-0D0464BD2C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7F382B-FEB7-3816-781E-920B20854E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1DB1C9-E4EC-3D23-752C-B36A9DD1C2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A1926D-24B1-8CA4-4256-6354D15E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91E64C-38C2-891E-11C7-9FCF225E9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598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15330-E57D-3651-1CE2-97597C2BE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B000B0-D874-6C62-BC4B-093CAD01FA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61260-CDF5-3299-CF8C-22BC0C6D68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5151E-55DD-7798-48F8-748274EFDC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CE820E-0F36-346C-F52F-B4D0D198FC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B64F81-833C-9E78-B754-E2441AF35D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89E3D3-9C69-5476-7A7B-AE21B9320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58182A-08CE-4C3A-A66A-E32245F39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52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DE602C-952E-93BD-20A6-1BA738EB2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EBDDE1-CC92-2306-9114-31FC105D96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34BF9-F73F-42FE-376E-85D1FB571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C6D727-40F2-7853-965B-BBC702A8D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0817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EC808F-9D77-E1CF-AB07-74597F8D85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CF59E2-F0BD-AA28-D11D-78AD7D135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65483E-34A5-0E77-1098-211775DE0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4787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8A3C78-6BB3-7879-8F1F-11754062B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D52DA-798D-A44E-97FA-32A036D2E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345FAF-2F17-11F7-7C1D-4C49600A17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C1EE44-BB75-F70B-9A33-D2C565D6A7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C70F6A-0563-A449-21D6-9E123AE78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0F8937-71CC-276D-26EA-A1EB2D3A6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133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5B91D-1B8E-28DE-61E2-AB07FC50D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AABC6-07CC-75B4-76E1-40E22A7E3F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CFD7C4-E942-7D2A-5A8F-7CEC122CDA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A1664E-C4F4-03ED-6BDA-E3194A1A89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805908-9A77-4320-BAAD-ED0DD3BF0F3C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556EF5-94FA-14E9-0439-854A8AAA6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2F83A-3949-5AB2-431D-89DE5BED9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87418B-BEE2-4240-BD43-33D2A58491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93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561007-9C8C-7A68-7E55-D374FD30E4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35000"/>
          </a:blip>
          <a:srcRect t="5000" b="5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69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FDDD239-7858-A42C-5DCF-0EFEA5860F57}"/>
              </a:ext>
            </a:extLst>
          </p:cNvPr>
          <p:cNvSpPr/>
          <p:nvPr/>
        </p:nvSpPr>
        <p:spPr>
          <a:xfrm>
            <a:off x="965791" y="1431298"/>
            <a:ext cx="10260418" cy="1860698"/>
          </a:xfrm>
          <a:prstGeom prst="rect">
            <a:avLst/>
          </a:prstGeom>
          <a:solidFill>
            <a:schemeClr val="bg1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F0502020204030204" pitchFamily="2" charset="0"/>
              </a:rPr>
              <a:t>Lesson 1:</a:t>
            </a:r>
          </a:p>
          <a:p>
            <a:pPr algn="ctr"/>
            <a:r>
              <a:rPr lang="en-GB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F0502020204030204" pitchFamily="2" charset="0"/>
              </a:rPr>
              <a:t>Components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F00F3C-208C-8801-03D4-71E69C6F50B3}"/>
              </a:ext>
            </a:extLst>
          </p:cNvPr>
          <p:cNvSpPr/>
          <p:nvPr/>
        </p:nvSpPr>
        <p:spPr>
          <a:xfrm>
            <a:off x="965791" y="3614064"/>
            <a:ext cx="10260418" cy="521883"/>
          </a:xfrm>
          <a:prstGeom prst="rect">
            <a:avLst/>
          </a:prstGeom>
          <a:solidFill>
            <a:srgbClr val="002060"/>
          </a:solidFill>
          <a:ln w="28575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ADLaM Display" panose="02010000000000000000" pitchFamily="2" charset="0"/>
              </a:rPr>
              <a:t>WJEC GCSE Computer Science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C05B9B-8312-69A2-DCE7-D0B9284396F3}"/>
              </a:ext>
            </a:extLst>
          </p:cNvPr>
          <p:cNvSpPr/>
          <p:nvPr/>
        </p:nvSpPr>
        <p:spPr>
          <a:xfrm>
            <a:off x="0" y="6300156"/>
            <a:ext cx="12192000" cy="55784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7BEFBF90-6A2C-6F4C-4887-F5A172E93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" y="6300156"/>
            <a:ext cx="1013709" cy="53643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B05C495-4280-0A33-8C49-A3B10D27C337}"/>
              </a:ext>
            </a:extLst>
          </p:cNvPr>
          <p:cNvSpPr txBox="1"/>
          <p:nvPr/>
        </p:nvSpPr>
        <p:spPr>
          <a:xfrm>
            <a:off x="8602699" y="6403305"/>
            <a:ext cx="3230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www.mysimplyteach.co.uk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301E64-7D72-EDB5-7EF6-8E347FC3F17A}"/>
              </a:ext>
            </a:extLst>
          </p:cNvPr>
          <p:cNvSpPr txBox="1"/>
          <p:nvPr/>
        </p:nvSpPr>
        <p:spPr>
          <a:xfrm>
            <a:off x="3791393" y="6431994"/>
            <a:ext cx="41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Segoe UI Variable Display Semib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© SIMPLY TEACH 2024</a:t>
            </a:r>
          </a:p>
        </p:txBody>
      </p:sp>
      <p:pic>
        <p:nvPicPr>
          <p:cNvPr id="12" name="Picture 2" descr="Facebook Logos PNG images free download">
            <a:extLst>
              <a:ext uri="{FF2B5EF4-FFF2-40B4-BE49-F238E27FC236}">
                <a16:creationId xmlns:a16="http://schemas.microsoft.com/office/drawing/2014/main" id="{96B6A694-25F5-2BCD-4C32-6F47F5BC9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775" y="6403305"/>
            <a:ext cx="412898" cy="41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444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45A2DE-71B5-A1F1-C55B-46B6FCA7B62C}"/>
              </a:ext>
            </a:extLst>
          </p:cNvPr>
          <p:cNvSpPr txBox="1"/>
          <p:nvPr/>
        </p:nvSpPr>
        <p:spPr>
          <a:xfrm>
            <a:off x="1137683" y="1010095"/>
            <a:ext cx="96012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Segoe UI Variable Text" pitchFamily="2" charset="0"/>
              </a:rPr>
              <a:t>Learning objective(s):</a:t>
            </a:r>
          </a:p>
          <a:p>
            <a:endParaRPr lang="en-GB" sz="1400" b="1" dirty="0">
              <a:latin typeface="Segoe UI Variable Tex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</a:rPr>
              <a:t>Learners should know the role of different components.</a:t>
            </a:r>
            <a:endParaRPr lang="en-GB" b="1" dirty="0">
              <a:latin typeface="Segoe UI Variable Text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105FAF-2878-2C49-8D4A-19DFA0BF51A3}"/>
              </a:ext>
            </a:extLst>
          </p:cNvPr>
          <p:cNvSpPr txBox="1"/>
          <p:nvPr/>
        </p:nvSpPr>
        <p:spPr>
          <a:xfrm>
            <a:off x="1137683" y="3487479"/>
            <a:ext cx="9601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Segoe UI Variable Text" pitchFamily="2" charset="0"/>
              </a:rPr>
              <a:t>Lesson components:</a:t>
            </a:r>
          </a:p>
          <a:p>
            <a:endParaRPr lang="en-GB" b="1" dirty="0">
              <a:latin typeface="Segoe UI Variable Text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</a:rPr>
              <a:t>To know the role of different internal component.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</a:rPr>
              <a:t>To know the role of the different expansion cards used in computer systems.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latin typeface="Segoe UI Variable Text" pitchFamily="2" charset="0"/>
              </a:rPr>
              <a:t>To identify different connectivity ports and understand </a:t>
            </a:r>
            <a:r>
              <a:rPr lang="en-GB" sz="1600" b="1">
                <a:latin typeface="Segoe UI Variable Text" pitchFamily="2" charset="0"/>
              </a:rPr>
              <a:t>their purpose.</a:t>
            </a:r>
            <a:endParaRPr lang="en-GB" sz="1600" b="1" dirty="0">
              <a:latin typeface="Segoe UI Variable Text" pitchFamily="2" charset="0"/>
            </a:endParaRPr>
          </a:p>
          <a:p>
            <a:endParaRPr lang="en-GB" b="1" dirty="0">
              <a:latin typeface="Segoe UI Variable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689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C395-0B61-E879-DCA9-9E6BB750F08C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Components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02E92B-2CB8-19E9-FA9B-7914C3A8F353}"/>
              </a:ext>
            </a:extLst>
          </p:cNvPr>
          <p:cNvSpPr/>
          <p:nvPr/>
        </p:nvSpPr>
        <p:spPr>
          <a:xfrm>
            <a:off x="1190848" y="1612190"/>
            <a:ext cx="5103626" cy="132343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Key terms</a:t>
            </a:r>
            <a:endParaRPr lang="en-GB" sz="1600" dirty="0">
              <a:solidFill>
                <a:schemeClr val="tx1"/>
              </a:solidFill>
              <a:latin typeface="Segoe UI Variable Text" pitchFamily="2" charset="0"/>
              <a:cs typeface="Segoe UI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Computer components </a:t>
            </a: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are the physical parts, or hardware, that make up a computer system.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Segoe UI Variable Text" pitchFamily="2" charset="0"/>
                <a:cs typeface="Segoe UI" panose="020B0502040204020203" pitchFamily="34" charset="0"/>
              </a:rPr>
              <a:t>They can be divided into internal and external components,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885472-8780-A524-1794-2CC7F6C22A41}"/>
              </a:ext>
            </a:extLst>
          </p:cNvPr>
          <p:cNvSpPr txBox="1"/>
          <p:nvPr/>
        </p:nvSpPr>
        <p:spPr>
          <a:xfrm>
            <a:off x="1190848" y="3022461"/>
            <a:ext cx="5103626" cy="20621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Internal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Motherboard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Central processing unit (CPU)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Power supply unit (PSU)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Expansion cards (Graphics card, Sound card etc..)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Graphics processing unit (GPU)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Cooling systems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Computer ports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9AE266-C27F-C620-DC1C-24F842C1A9E1}"/>
              </a:ext>
            </a:extLst>
          </p:cNvPr>
          <p:cNvSpPr txBox="1"/>
          <p:nvPr/>
        </p:nvSpPr>
        <p:spPr>
          <a:xfrm>
            <a:off x="1190848" y="5172175"/>
            <a:ext cx="5103626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External components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Input devices (e.g. Mouse, Keyboard, Touchscreen)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  <a:cs typeface="Segoe UI" panose="020B0502040204020203" pitchFamily="34" charset="0"/>
              </a:rPr>
              <a:t>Output devices (e.g. Monitor, Printer, Speakers)</a:t>
            </a:r>
          </a:p>
        </p:txBody>
      </p:sp>
      <p:pic>
        <p:nvPicPr>
          <p:cNvPr id="2050" name="Picture 2" descr="Pc Inside Pictures | Download Free Images on Unsplash">
            <a:extLst>
              <a:ext uri="{FF2B5EF4-FFF2-40B4-BE49-F238E27FC236}">
                <a16:creationId xmlns:a16="http://schemas.microsoft.com/office/drawing/2014/main" id="{967B1753-7382-8838-017E-A2A826803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140" y="2102116"/>
            <a:ext cx="4666819" cy="390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469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C395-0B61-E879-DCA9-9E6BB750F08C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Worked example</a:t>
            </a:r>
          </a:p>
        </p:txBody>
      </p:sp>
      <p:pic>
        <p:nvPicPr>
          <p:cNvPr id="3" name="Picture 2" descr="Pc Inside Pictures | Download Free Images on Unsplash">
            <a:extLst>
              <a:ext uri="{FF2B5EF4-FFF2-40B4-BE49-F238E27FC236}">
                <a16:creationId xmlns:a16="http://schemas.microsoft.com/office/drawing/2014/main" id="{16831977-4017-F53C-2A5D-6393CE343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490" y="2035789"/>
            <a:ext cx="3963502" cy="331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DB082D-5C2D-48DE-6E07-62E71E414A43}"/>
              </a:ext>
            </a:extLst>
          </p:cNvPr>
          <p:cNvSpPr txBox="1"/>
          <p:nvPr/>
        </p:nvSpPr>
        <p:spPr>
          <a:xfrm>
            <a:off x="1235822" y="1717971"/>
            <a:ext cx="2570634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Power Supply Unit (PSU)</a:t>
            </a:r>
          </a:p>
          <a:p>
            <a:r>
              <a:rPr lang="en-GB" sz="1600" dirty="0">
                <a:latin typeface="Segoe UI Variable Text" pitchFamily="2" charset="0"/>
              </a:rPr>
              <a:t>It supplies power to the motherboard, CPU, storage drives, and other hardware.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802BFFA-A4D7-5F45-1936-CA404DC34B62}"/>
              </a:ext>
            </a:extLst>
          </p:cNvPr>
          <p:cNvCxnSpPr>
            <a:endCxn id="6" idx="3"/>
          </p:cNvCxnSpPr>
          <p:nvPr/>
        </p:nvCxnSpPr>
        <p:spPr>
          <a:xfrm flipH="1" flipV="1">
            <a:off x="3806456" y="2312266"/>
            <a:ext cx="903767" cy="1594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163E9A1-30E6-D6DA-5BFD-7F0F0B6D4365}"/>
              </a:ext>
            </a:extLst>
          </p:cNvPr>
          <p:cNvSpPr txBox="1"/>
          <p:nvPr/>
        </p:nvSpPr>
        <p:spPr>
          <a:xfrm>
            <a:off x="1235822" y="3134103"/>
            <a:ext cx="2570634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Central Processing Unit (CPU)</a:t>
            </a:r>
          </a:p>
          <a:p>
            <a:r>
              <a:rPr lang="en-GB" sz="1600" dirty="0">
                <a:latin typeface="Segoe UI Variable Text" pitchFamily="2" charset="0"/>
              </a:rPr>
              <a:t>Responsible for fetching, decoding and executing instructions.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DE212ED-75CA-BD61-A54C-C1D07C7F02DA}"/>
              </a:ext>
            </a:extLst>
          </p:cNvPr>
          <p:cNvCxnSpPr>
            <a:cxnSpLocks/>
          </p:cNvCxnSpPr>
          <p:nvPr/>
        </p:nvCxnSpPr>
        <p:spPr>
          <a:xfrm flipH="1">
            <a:off x="3806456" y="3894853"/>
            <a:ext cx="114300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B2993F2-FAFD-A0C7-A81F-FD99D2214055}"/>
              </a:ext>
            </a:extLst>
          </p:cNvPr>
          <p:cNvCxnSpPr>
            <a:cxnSpLocks/>
          </p:cNvCxnSpPr>
          <p:nvPr/>
        </p:nvCxnSpPr>
        <p:spPr>
          <a:xfrm flipH="1">
            <a:off x="3806456" y="3894853"/>
            <a:ext cx="1143001" cy="136826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DE0AFED-73AF-E71C-E107-5E93B7251B1F}"/>
              </a:ext>
            </a:extLst>
          </p:cNvPr>
          <p:cNvSpPr txBox="1"/>
          <p:nvPr/>
        </p:nvSpPr>
        <p:spPr>
          <a:xfrm>
            <a:off x="1235822" y="4561812"/>
            <a:ext cx="257063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Cooling systems</a:t>
            </a:r>
          </a:p>
          <a:p>
            <a:r>
              <a:rPr lang="en-GB" sz="1600" dirty="0">
                <a:latin typeface="Segoe UI Variable Text" pitchFamily="2" charset="0"/>
              </a:rPr>
              <a:t>Regulate the temperature of the computer components, particularly the CPU and GPU, to prevent overheating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EE3DF5-A19B-E9E5-CE10-D43BCBD259B0}"/>
              </a:ext>
            </a:extLst>
          </p:cNvPr>
          <p:cNvSpPr txBox="1"/>
          <p:nvPr/>
        </p:nvSpPr>
        <p:spPr>
          <a:xfrm>
            <a:off x="8172893" y="1885680"/>
            <a:ext cx="3038467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Motherboard</a:t>
            </a:r>
          </a:p>
          <a:p>
            <a:r>
              <a:rPr lang="en-GB" sz="1600" dirty="0">
                <a:latin typeface="Segoe UI Variable Text" pitchFamily="2" charset="0"/>
              </a:rPr>
              <a:t>It connects all the hardware components, including the CPU, RAM, and expansion cards, allowing them to communicate. 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400903E-C038-4D4F-1DF1-361B75DC477F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5554840" y="2670510"/>
            <a:ext cx="2618053" cy="63880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33C6A00-BBBE-9779-2639-F0EF11AECC20}"/>
              </a:ext>
            </a:extLst>
          </p:cNvPr>
          <p:cNvCxnSpPr>
            <a:cxnSpLocks/>
            <a:stCxn id="3" idx="3"/>
            <a:endCxn id="32" idx="1"/>
          </p:cNvCxnSpPr>
          <p:nvPr/>
        </p:nvCxnSpPr>
        <p:spPr>
          <a:xfrm>
            <a:off x="7899992" y="3692361"/>
            <a:ext cx="272900" cy="2718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3B1505-5EB0-4F23-9AE8-FBD297AF0F21}"/>
              </a:ext>
            </a:extLst>
          </p:cNvPr>
          <p:cNvSpPr txBox="1"/>
          <p:nvPr/>
        </p:nvSpPr>
        <p:spPr>
          <a:xfrm>
            <a:off x="8172892" y="3548687"/>
            <a:ext cx="3038467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Connectivity ports</a:t>
            </a:r>
          </a:p>
          <a:p>
            <a:r>
              <a:rPr lang="en-GB" sz="1600" dirty="0">
                <a:latin typeface="Segoe UI Variable Text" pitchFamily="2" charset="0"/>
              </a:rPr>
              <a:t>Allow external devices to interface with the computer.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50863C50-A871-9040-5A5B-8B8F3BFCA9D6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5869172" y="3406905"/>
            <a:ext cx="2303719" cy="19004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0CF1154-B7FA-77AB-F48D-97BD520796BA}"/>
              </a:ext>
            </a:extLst>
          </p:cNvPr>
          <p:cNvSpPr txBox="1"/>
          <p:nvPr/>
        </p:nvSpPr>
        <p:spPr>
          <a:xfrm>
            <a:off x="8172891" y="4522494"/>
            <a:ext cx="3038467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</a:rPr>
              <a:t>Expansion cards</a:t>
            </a:r>
          </a:p>
          <a:p>
            <a:r>
              <a:rPr lang="en-GB" sz="1600" dirty="0">
                <a:latin typeface="Segoe UI Variable Text" pitchFamily="2" charset="0"/>
              </a:rPr>
              <a:t>Slots that allow additional circuit boards that can be inserted into the motherboard to add or enhance features and capabilities.</a:t>
            </a:r>
          </a:p>
        </p:txBody>
      </p:sp>
    </p:spTree>
    <p:extLst>
      <p:ext uri="{BB962C8B-B14F-4D97-AF65-F5344CB8AC3E}">
        <p14:creationId xmlns:p14="http://schemas.microsoft.com/office/powerpoint/2010/main" val="3446613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C395-0B61-E879-DCA9-9E6BB750F08C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Worked example</a:t>
            </a:r>
          </a:p>
        </p:txBody>
      </p:sp>
      <p:sp>
        <p:nvSpPr>
          <p:cNvPr id="57" name="Isosceles Triangle 56">
            <a:extLst>
              <a:ext uri="{FF2B5EF4-FFF2-40B4-BE49-F238E27FC236}">
                <a16:creationId xmlns:a16="http://schemas.microsoft.com/office/drawing/2014/main" id="{23935A4F-1600-8DE7-53F6-CCEF864E41E8}"/>
              </a:ext>
            </a:extLst>
          </p:cNvPr>
          <p:cNvSpPr/>
          <p:nvPr/>
        </p:nvSpPr>
        <p:spPr>
          <a:xfrm>
            <a:off x="4036137" y="4717205"/>
            <a:ext cx="272034" cy="23841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99557D2D-2FB9-0B4B-7659-73FDE93FB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562" y="2172954"/>
            <a:ext cx="4186820" cy="2512092"/>
          </a:xfrm>
          <a:prstGeom prst="rect">
            <a:avLst/>
          </a:prstGeom>
        </p:spPr>
      </p:pic>
      <p:sp>
        <p:nvSpPr>
          <p:cNvPr id="59" name="Oval 58">
            <a:extLst>
              <a:ext uri="{FF2B5EF4-FFF2-40B4-BE49-F238E27FC236}">
                <a16:creationId xmlns:a16="http://schemas.microsoft.com/office/drawing/2014/main" id="{7E099F12-D404-C9B4-4FAB-D1BDFEF0FE3B}"/>
              </a:ext>
            </a:extLst>
          </p:cNvPr>
          <p:cNvSpPr/>
          <p:nvPr/>
        </p:nvSpPr>
        <p:spPr>
          <a:xfrm>
            <a:off x="4306084" y="3260187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A20869AC-A3CB-C691-BB93-B8B434CE27D0}"/>
              </a:ext>
            </a:extLst>
          </p:cNvPr>
          <p:cNvSpPr/>
          <p:nvPr/>
        </p:nvSpPr>
        <p:spPr>
          <a:xfrm>
            <a:off x="5325813" y="3260186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FC1B41FF-3E50-2D8C-6B72-7EF6B9DE8A7A}"/>
              </a:ext>
            </a:extLst>
          </p:cNvPr>
          <p:cNvSpPr/>
          <p:nvPr/>
        </p:nvSpPr>
        <p:spPr>
          <a:xfrm>
            <a:off x="6179972" y="3260186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52A0330-C960-4CEF-F9D5-9DBBCBAEE514}"/>
              </a:ext>
            </a:extLst>
          </p:cNvPr>
          <p:cNvSpPr/>
          <p:nvPr/>
        </p:nvSpPr>
        <p:spPr>
          <a:xfrm>
            <a:off x="7029729" y="3260185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A1B81F6-EC8C-E5DC-18A6-3DAAC556BFCF}"/>
              </a:ext>
            </a:extLst>
          </p:cNvPr>
          <p:cNvSpPr txBox="1"/>
          <p:nvPr/>
        </p:nvSpPr>
        <p:spPr>
          <a:xfrm>
            <a:off x="4306084" y="4717205"/>
            <a:ext cx="39672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Segoe UI Variable Text" pitchFamily="2" charset="0"/>
              </a:rPr>
              <a:t>Common ports found on the side of a laptop.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23FD86B-FA36-B85E-21C1-79A85B4FCC4D}"/>
              </a:ext>
            </a:extLst>
          </p:cNvPr>
          <p:cNvSpPr/>
          <p:nvPr/>
        </p:nvSpPr>
        <p:spPr>
          <a:xfrm>
            <a:off x="1096748" y="1845366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971C4D0-AA7B-3000-BB3E-A1A5D012E566}"/>
              </a:ext>
            </a:extLst>
          </p:cNvPr>
          <p:cNvSpPr/>
          <p:nvPr/>
        </p:nvSpPr>
        <p:spPr>
          <a:xfrm>
            <a:off x="1606907" y="1826597"/>
            <a:ext cx="250055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VGA: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link a computer to a display device.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Less commonly used because it doesn’t carry an audio and video signal.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2B147E5-2678-B30B-BAE9-2C226D19E169}"/>
              </a:ext>
            </a:extLst>
          </p:cNvPr>
          <p:cNvSpPr/>
          <p:nvPr/>
        </p:nvSpPr>
        <p:spPr>
          <a:xfrm>
            <a:off x="1093616" y="3758635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7F86E08-324C-14DD-FD5F-B07330B05D28}"/>
              </a:ext>
            </a:extLst>
          </p:cNvPr>
          <p:cNvSpPr/>
          <p:nvPr/>
        </p:nvSpPr>
        <p:spPr>
          <a:xfrm>
            <a:off x="1603775" y="3758635"/>
            <a:ext cx="20927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Ethernet: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provide an internet connection, connect devices to a local network.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connect a Wi-Fi router or modem to the internet entry port or telephone line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09D7C7B-D96E-3096-D668-D19B62E20F42}"/>
              </a:ext>
            </a:extLst>
          </p:cNvPr>
          <p:cNvSpPr/>
          <p:nvPr/>
        </p:nvSpPr>
        <p:spPr>
          <a:xfrm>
            <a:off x="8427966" y="1872900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510D7AC-05BC-3CCF-A990-248A050CDAF2}"/>
              </a:ext>
            </a:extLst>
          </p:cNvPr>
          <p:cNvSpPr/>
          <p:nvPr/>
        </p:nvSpPr>
        <p:spPr>
          <a:xfrm>
            <a:off x="9035901" y="1845366"/>
            <a:ext cx="18365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HDMI: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link a computer to a display device.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It carries an audio and video signal.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5CDD1C0B-84FC-E80D-85FB-21ED38F09172}"/>
              </a:ext>
            </a:extLst>
          </p:cNvPr>
          <p:cNvSpPr/>
          <p:nvPr/>
        </p:nvSpPr>
        <p:spPr>
          <a:xfrm>
            <a:off x="8427966" y="3803296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E9AA719-BD7A-954D-1F3F-3DE068050D5D}"/>
              </a:ext>
            </a:extLst>
          </p:cNvPr>
          <p:cNvSpPr/>
          <p:nvPr/>
        </p:nvSpPr>
        <p:spPr>
          <a:xfrm>
            <a:off x="9035901" y="3758635"/>
            <a:ext cx="2062483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USB: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attach keyboards, mice, printers, external storage and mobile devices to the computer.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It is also used for charging portable products </a:t>
            </a:r>
          </a:p>
        </p:txBody>
      </p:sp>
    </p:spTree>
    <p:extLst>
      <p:ext uri="{BB962C8B-B14F-4D97-AF65-F5344CB8AC3E}">
        <p14:creationId xmlns:p14="http://schemas.microsoft.com/office/powerpoint/2010/main" val="563415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C395-0B61-E879-DCA9-9E6BB750F08C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Worked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0EA4C4-5B1E-5C36-291E-89A2E0FE6E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284"/>
          <a:stretch/>
        </p:blipFill>
        <p:spPr>
          <a:xfrm>
            <a:off x="1190848" y="1612191"/>
            <a:ext cx="3209405" cy="3924724"/>
          </a:xfrm>
          <a:prstGeom prst="rect">
            <a:avLst/>
          </a:prstGeom>
        </p:spPr>
      </p:pic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208675C-702F-14AF-F719-4D7C16B7CB7F}"/>
              </a:ext>
            </a:extLst>
          </p:cNvPr>
          <p:cNvSpPr/>
          <p:nvPr/>
        </p:nvSpPr>
        <p:spPr>
          <a:xfrm>
            <a:off x="1191635" y="5656584"/>
            <a:ext cx="272034" cy="23841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9AFDADA-7A93-F4B5-A52C-27455F11FB2C}"/>
              </a:ext>
            </a:extLst>
          </p:cNvPr>
          <p:cNvSpPr/>
          <p:nvPr/>
        </p:nvSpPr>
        <p:spPr>
          <a:xfrm>
            <a:off x="1739230" y="1733072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1101662-C834-E66E-DD0F-2E4C12904514}"/>
              </a:ext>
            </a:extLst>
          </p:cNvPr>
          <p:cNvSpPr/>
          <p:nvPr/>
        </p:nvSpPr>
        <p:spPr>
          <a:xfrm>
            <a:off x="1293923" y="3072498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9EA28ED-E9DC-6B7A-DFAD-D570D2F908CB}"/>
              </a:ext>
            </a:extLst>
          </p:cNvPr>
          <p:cNvSpPr/>
          <p:nvPr/>
        </p:nvSpPr>
        <p:spPr>
          <a:xfrm>
            <a:off x="2254522" y="2639645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4299698-4BA1-2621-8FD4-C387A991DCD9}"/>
              </a:ext>
            </a:extLst>
          </p:cNvPr>
          <p:cNvSpPr/>
          <p:nvPr/>
        </p:nvSpPr>
        <p:spPr>
          <a:xfrm>
            <a:off x="4581990" y="1668740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3E9474-F149-D30C-D93C-E3E61ED5D80E}"/>
              </a:ext>
            </a:extLst>
          </p:cNvPr>
          <p:cNvSpPr/>
          <p:nvPr/>
        </p:nvSpPr>
        <p:spPr>
          <a:xfrm>
            <a:off x="5207254" y="1621463"/>
            <a:ext cx="6554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PS/2: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connect mice and keyboards to the computer.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80CE0AB-5FD6-5EA2-C3C6-A4F43265B211}"/>
              </a:ext>
            </a:extLst>
          </p:cNvPr>
          <p:cNvSpPr/>
          <p:nvPr/>
        </p:nvSpPr>
        <p:spPr>
          <a:xfrm>
            <a:off x="4581990" y="2324111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51E97C-D8C6-ED10-913B-7F7F068A6A06}"/>
              </a:ext>
            </a:extLst>
          </p:cNvPr>
          <p:cNvSpPr/>
          <p:nvPr/>
        </p:nvSpPr>
        <p:spPr>
          <a:xfrm>
            <a:off x="5236516" y="2314196"/>
            <a:ext cx="61923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Serial: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Serial ports are widely used by sensors when gathering data which transfers one bit at a time.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0249418-880E-454F-D86B-BE7699F23999}"/>
              </a:ext>
            </a:extLst>
          </p:cNvPr>
          <p:cNvSpPr/>
          <p:nvPr/>
        </p:nvSpPr>
        <p:spPr>
          <a:xfrm>
            <a:off x="4576059" y="3210999"/>
            <a:ext cx="393896" cy="337625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8B88BB8-50D6-C062-A2F1-187998679AB2}"/>
              </a:ext>
            </a:extLst>
          </p:cNvPr>
          <p:cNvSpPr/>
          <p:nvPr/>
        </p:nvSpPr>
        <p:spPr>
          <a:xfrm>
            <a:off x="5236516" y="3136241"/>
            <a:ext cx="6470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Parallel: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by printers, hard drives, modems and security cameras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159C3B-6115-14BF-58CF-B6D1E49F4524}"/>
              </a:ext>
            </a:extLst>
          </p:cNvPr>
          <p:cNvSpPr/>
          <p:nvPr/>
        </p:nvSpPr>
        <p:spPr>
          <a:xfrm>
            <a:off x="4573484" y="3855208"/>
            <a:ext cx="64759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Segoe UI Variable Text" pitchFamily="2" charset="0"/>
                <a:cs typeface="Segoe UI" panose="020B0502040204020203" pitchFamily="34" charset="0"/>
              </a:rPr>
              <a:t>Other examples: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02A7F4-1BC2-0CA8-BF61-1E039AED9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131" y="4277404"/>
            <a:ext cx="1670855" cy="9325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A08CB2C-5728-ED3F-C646-958583AE0BB6}"/>
              </a:ext>
            </a:extLst>
          </p:cNvPr>
          <p:cNvSpPr/>
          <p:nvPr/>
        </p:nvSpPr>
        <p:spPr>
          <a:xfrm>
            <a:off x="6321847" y="4251643"/>
            <a:ext cx="44762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DVI: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It is used to send high quality digital video and audio to a display device such as a screen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8A6BABB-D0C2-F4A0-7BEE-F665EA6064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147" t="19637" r="18574" b="45792"/>
          <a:stretch/>
        </p:blipFill>
        <p:spPr>
          <a:xfrm>
            <a:off x="4662704" y="5301257"/>
            <a:ext cx="1671141" cy="86177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835E70A-1A22-A905-297B-ED7CE2B1953E}"/>
              </a:ext>
            </a:extLst>
          </p:cNvPr>
          <p:cNvSpPr/>
          <p:nvPr/>
        </p:nvSpPr>
        <p:spPr>
          <a:xfrm>
            <a:off x="6350843" y="5270366"/>
            <a:ext cx="48749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latin typeface="Segoe UI Variable Text" pitchFamily="2" charset="0"/>
                <a:cs typeface="Segoe UI" panose="020B0502040204020203" pitchFamily="34" charset="0"/>
              </a:rPr>
              <a:t>Display port: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Used to connect a video source to a computer monitor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Segoe UI Variable Text" pitchFamily="2" charset="0"/>
                <a:cs typeface="Segoe UI" panose="020B0502040204020203" pitchFamily="34" charset="0"/>
              </a:rPr>
              <a:t>It can also transfer audio, USB, and other types of data.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1BFCA4-3A97-007C-EC59-E0D5D566B34F}"/>
              </a:ext>
            </a:extLst>
          </p:cNvPr>
          <p:cNvSpPr txBox="1"/>
          <p:nvPr/>
        </p:nvSpPr>
        <p:spPr>
          <a:xfrm>
            <a:off x="1433081" y="5598716"/>
            <a:ext cx="28250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Segoe UI Variable Text" pitchFamily="2" charset="0"/>
              </a:rPr>
              <a:t>Common ports found on the back of a desktop computer.</a:t>
            </a:r>
          </a:p>
        </p:txBody>
      </p:sp>
    </p:spTree>
    <p:extLst>
      <p:ext uri="{BB962C8B-B14F-4D97-AF65-F5344CB8AC3E}">
        <p14:creationId xmlns:p14="http://schemas.microsoft.com/office/powerpoint/2010/main" val="770872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C9F95-D315-32C0-AD2E-09D0E11AACAD}"/>
              </a:ext>
            </a:extLst>
          </p:cNvPr>
          <p:cNvSpPr/>
          <p:nvPr/>
        </p:nvSpPr>
        <p:spPr>
          <a:xfrm>
            <a:off x="967563" y="637953"/>
            <a:ext cx="10334846" cy="5699052"/>
          </a:xfrm>
          <a:prstGeom prst="rect">
            <a:avLst/>
          </a:prstGeom>
          <a:solidFill>
            <a:schemeClr val="bg1">
              <a:alpha val="94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F7C395-0B61-E879-DCA9-9E6BB750F08C}"/>
              </a:ext>
            </a:extLst>
          </p:cNvPr>
          <p:cNvSpPr txBox="1"/>
          <p:nvPr/>
        </p:nvSpPr>
        <p:spPr>
          <a:xfrm>
            <a:off x="1190848" y="965859"/>
            <a:ext cx="963493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Segoe UI Black" panose="020B0A02040204020203" pitchFamily="34" charset="0"/>
                <a:ea typeface="Segoe UI Black" panose="020B0A02040204020203" pitchFamily="34" charset="0"/>
                <a:cs typeface="Segoe UI" panose="020B0502040204020203" pitchFamily="34" charset="0"/>
              </a:rPr>
              <a:t>Main task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27A6F3-368F-1C11-2FE8-1E149DD636A6}"/>
              </a:ext>
            </a:extLst>
          </p:cNvPr>
          <p:cNvSpPr txBox="1"/>
          <p:nvPr/>
        </p:nvSpPr>
        <p:spPr>
          <a:xfrm>
            <a:off x="1382233" y="1850065"/>
            <a:ext cx="7357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Segoe UI Variable Text" pitchFamily="2" charset="0"/>
              </a:rPr>
              <a:t>Complete the </a:t>
            </a:r>
            <a:r>
              <a:rPr lang="en-GB" sz="1600" b="1" dirty="0">
                <a:latin typeface="Segoe UI Variable Text" pitchFamily="2" charset="0"/>
              </a:rPr>
              <a:t>Lesson 1: Components (Workbook)</a:t>
            </a:r>
            <a:endParaRPr lang="en-GB" sz="1600" dirty="0">
              <a:latin typeface="Segoe UI Variable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516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530</Words>
  <Application>Microsoft Office PowerPoint</Application>
  <PresentationFormat>Widescreen</PresentationFormat>
  <Paragraphs>85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Segoe UI</vt:lpstr>
      <vt:lpstr>Segoe UI Black</vt:lpstr>
      <vt:lpstr>Segoe UI Variable Display Semib</vt:lpstr>
      <vt:lpstr>Segoe UI Variable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Simply Teach</dc:creator>
  <cp:lastModifiedBy>Corbett, DC (Staff, Parks House)</cp:lastModifiedBy>
  <cp:revision>21</cp:revision>
  <dcterms:created xsi:type="dcterms:W3CDTF">2023-11-30T19:56:51Z</dcterms:created>
  <dcterms:modified xsi:type="dcterms:W3CDTF">2024-10-22T10:15:20Z</dcterms:modified>
</cp:coreProperties>
</file>